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4" r:id="rId5"/>
    <p:sldId id="291" r:id="rId6"/>
    <p:sldId id="293" r:id="rId7"/>
    <p:sldId id="262" r:id="rId8"/>
    <p:sldId id="274" r:id="rId9"/>
    <p:sldId id="267" r:id="rId10"/>
    <p:sldId id="292" r:id="rId11"/>
    <p:sldId id="270" r:id="rId12"/>
    <p:sldId id="271" r:id="rId13"/>
    <p:sldId id="272" r:id="rId14"/>
    <p:sldId id="273" r:id="rId15"/>
    <p:sldId id="288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90" r:id="rId27"/>
    <p:sldId id="285" r:id="rId28"/>
    <p:sldId id="289" r:id="rId29"/>
    <p:sldId id="287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7" d="100"/>
          <a:sy n="47" d="100"/>
        </p:scale>
        <p:origin x="32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15.png>
</file>

<file path=ppt/media/image2.jpg>
</file>

<file path=ppt/media/image4.jp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eal.dk/" TargetMode="Externa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eal.dk/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eal.dk/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eal.dk/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eal.dk/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8/20/2018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2" descr="eal-logo">
            <a:hlinkClick r:id="rId2"/>
          </p:cNvPr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668" y="0"/>
            <a:ext cx="1066800" cy="971550"/>
          </a:xfrm>
          <a:prstGeom prst="rect">
            <a:avLst/>
          </a:prstGeom>
          <a:noFill/>
        </p:spPr>
      </p:pic>
      <p:sp>
        <p:nvSpPr>
          <p:cNvPr id="11" name="Undertitel 2"/>
          <p:cNvSpPr txBox="1">
            <a:spLocks/>
          </p:cNvSpPr>
          <p:nvPr userDrawn="1"/>
        </p:nvSpPr>
        <p:spPr>
          <a:xfrm>
            <a:off x="1043608" y="0"/>
            <a:ext cx="2808312" cy="2628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da-DK" sz="1200" b="1" i="1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Lotte Alstrup Andersen</a:t>
            </a:r>
            <a:endParaRPr kumimoji="0" lang="da-DK" sz="1200" b="1" i="1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Undertitel 2"/>
          <p:cNvSpPr txBox="1">
            <a:spLocks/>
          </p:cNvSpPr>
          <p:nvPr userDrawn="1"/>
        </p:nvSpPr>
        <p:spPr>
          <a:xfrm>
            <a:off x="8404171" y="-5769"/>
            <a:ext cx="2808312" cy="2628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a-DK" sz="1200" b="1" i="1" dirty="0" smtClean="0"/>
              <a:t>Datamatikeruddannelsen Vejle</a:t>
            </a:r>
            <a:endParaRPr lang="da-DK" sz="1200" b="1" i="1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8/20/2018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da-DK" dirty="0" smtClean="0"/>
              <a:t>Klik for at redigere i master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da-DK" dirty="0" smtClean="0"/>
              <a:t>Klik for at redigere i master</a:t>
            </a:r>
          </a:p>
          <a:p>
            <a:pPr lvl="1"/>
            <a:r>
              <a:rPr lang="da-DK" dirty="0" smtClean="0"/>
              <a:t>Andet niveau</a:t>
            </a:r>
          </a:p>
          <a:p>
            <a:pPr lvl="2"/>
            <a:r>
              <a:rPr lang="da-DK" dirty="0" smtClean="0"/>
              <a:t>Tredje niveau</a:t>
            </a:r>
          </a:p>
          <a:p>
            <a:pPr lvl="3"/>
            <a:r>
              <a:rPr lang="da-DK" dirty="0" smtClean="0"/>
              <a:t>Fjerde niveau</a:t>
            </a:r>
          </a:p>
          <a:p>
            <a:pPr lvl="4"/>
            <a:r>
              <a:rPr lang="da-DK" dirty="0" smtClean="0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8/20/2018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pic>
        <p:nvPicPr>
          <p:cNvPr id="9" name="Picture 2" descr="eal-logo">
            <a:hlinkClick r:id="rId2"/>
          </p:cNvPr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668" y="0"/>
            <a:ext cx="1066800" cy="971550"/>
          </a:xfrm>
          <a:prstGeom prst="rect">
            <a:avLst/>
          </a:prstGeom>
          <a:noFill/>
        </p:spPr>
      </p:pic>
      <p:sp>
        <p:nvSpPr>
          <p:cNvPr id="10" name="Undertitel 2"/>
          <p:cNvSpPr txBox="1">
            <a:spLocks/>
          </p:cNvSpPr>
          <p:nvPr userDrawn="1"/>
        </p:nvSpPr>
        <p:spPr>
          <a:xfrm>
            <a:off x="1043608" y="0"/>
            <a:ext cx="2808312" cy="2628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da-DK" sz="1200" b="1" i="1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Lotte Alstrup Andersen</a:t>
            </a:r>
            <a:endParaRPr kumimoji="0" lang="da-DK" sz="1200" b="1" i="1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Undertitel 2"/>
          <p:cNvSpPr txBox="1">
            <a:spLocks/>
          </p:cNvSpPr>
          <p:nvPr userDrawn="1"/>
        </p:nvSpPr>
        <p:spPr>
          <a:xfrm>
            <a:off x="8404171" y="-5769"/>
            <a:ext cx="2808312" cy="2628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a-DK" sz="1200" b="1" i="1" dirty="0" smtClean="0"/>
              <a:t>Datamatikeruddannelsen Vejle</a:t>
            </a:r>
            <a:endParaRPr lang="da-DK" sz="1200" b="1" i="1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da-DK" dirty="0" smtClean="0"/>
              <a:t>Klik for at redigere i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8/20/2018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fsnitsoversk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8/20/2018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2" descr="eal-logo">
            <a:hlinkClick r:id="rId2"/>
          </p:cNvPr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668" y="0"/>
            <a:ext cx="1066800" cy="971550"/>
          </a:xfrm>
          <a:prstGeom prst="rect">
            <a:avLst/>
          </a:prstGeom>
          <a:noFill/>
        </p:spPr>
      </p:pic>
      <p:sp>
        <p:nvSpPr>
          <p:cNvPr id="11" name="Undertitel 2"/>
          <p:cNvSpPr txBox="1">
            <a:spLocks/>
          </p:cNvSpPr>
          <p:nvPr userDrawn="1"/>
        </p:nvSpPr>
        <p:spPr>
          <a:xfrm>
            <a:off x="1043608" y="0"/>
            <a:ext cx="2808312" cy="2628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da-DK" sz="1200" b="1" i="1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Lotte Alstrup Andersen</a:t>
            </a:r>
            <a:endParaRPr kumimoji="0" lang="da-DK" sz="1200" b="1" i="1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Undertitel 2"/>
          <p:cNvSpPr txBox="1">
            <a:spLocks/>
          </p:cNvSpPr>
          <p:nvPr userDrawn="1"/>
        </p:nvSpPr>
        <p:spPr>
          <a:xfrm>
            <a:off x="8404171" y="-5769"/>
            <a:ext cx="2808312" cy="2628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a-DK" sz="1200" b="1" i="1" dirty="0" smtClean="0"/>
              <a:t>Datamatikeruddannelsen Vejle</a:t>
            </a:r>
            <a:endParaRPr lang="da-DK" sz="1200" b="1" i="1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8/20/2018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8/20/2018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8/20/2018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8/20/2018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  <p:pic>
        <p:nvPicPr>
          <p:cNvPr id="10" name="Picture 2" descr="eal-logo">
            <a:hlinkClick r:id="rId2"/>
          </p:cNvPr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668" y="8965"/>
            <a:ext cx="1066800" cy="971550"/>
          </a:xfrm>
          <a:prstGeom prst="rect">
            <a:avLst/>
          </a:prstGeom>
          <a:noFill/>
        </p:spPr>
      </p:pic>
      <p:sp>
        <p:nvSpPr>
          <p:cNvPr id="11" name="Undertitel 2"/>
          <p:cNvSpPr txBox="1">
            <a:spLocks/>
          </p:cNvSpPr>
          <p:nvPr userDrawn="1"/>
        </p:nvSpPr>
        <p:spPr>
          <a:xfrm>
            <a:off x="1043608" y="8965"/>
            <a:ext cx="2808312" cy="2628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da-DK" sz="1200" b="1" i="1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Lotte Alstrup Andersen</a:t>
            </a:r>
            <a:endParaRPr kumimoji="0" lang="da-DK" sz="1200" b="1" i="1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Undertitel 2"/>
          <p:cNvSpPr txBox="1">
            <a:spLocks/>
          </p:cNvSpPr>
          <p:nvPr userDrawn="1"/>
        </p:nvSpPr>
        <p:spPr>
          <a:xfrm>
            <a:off x="8404171" y="3196"/>
            <a:ext cx="2808312" cy="2628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a-DK" sz="1200" b="1" i="1" dirty="0" smtClean="0"/>
              <a:t>Datamatikeruddannelsen Vejle</a:t>
            </a:r>
            <a:endParaRPr lang="da-DK" sz="1200" b="1" i="1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1093694"/>
            <a:ext cx="6492240" cy="4895626"/>
          </a:xfrm>
        </p:spPr>
        <p:txBody>
          <a:bodyPr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8/20/2018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  <p:pic>
        <p:nvPicPr>
          <p:cNvPr id="13" name="Picture 2" descr="eal-logo">
            <a:hlinkClick r:id="rId2"/>
          </p:cNvPr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122525" y="0"/>
            <a:ext cx="1066800" cy="971550"/>
          </a:xfrm>
          <a:prstGeom prst="rect">
            <a:avLst/>
          </a:prstGeom>
          <a:noFill/>
        </p:spPr>
      </p:pic>
      <p:sp>
        <p:nvSpPr>
          <p:cNvPr id="14" name="Undertitel 2"/>
          <p:cNvSpPr txBox="1">
            <a:spLocks/>
          </p:cNvSpPr>
          <p:nvPr userDrawn="1"/>
        </p:nvSpPr>
        <p:spPr>
          <a:xfrm>
            <a:off x="5282550" y="0"/>
            <a:ext cx="2808312" cy="2628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da-DK" sz="1200" b="1" i="1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Lotte Alstrup Andersen</a:t>
            </a:r>
            <a:endParaRPr kumimoji="0" lang="da-DK" sz="1200" b="1" i="1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Undertitel 2"/>
          <p:cNvSpPr txBox="1">
            <a:spLocks/>
          </p:cNvSpPr>
          <p:nvPr userDrawn="1"/>
        </p:nvSpPr>
        <p:spPr>
          <a:xfrm>
            <a:off x="8404171" y="-5769"/>
            <a:ext cx="2808312" cy="2628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a-DK" sz="1200" b="1" i="1" dirty="0" smtClean="0"/>
              <a:t>Datamatikeruddannelsen Vejle</a:t>
            </a:r>
            <a:endParaRPr lang="da-DK" sz="1200" b="1" i="1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a-DK" smtClean="0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8/20/2018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www.eal.dk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a-DK" dirty="0" smtClean="0"/>
              <a:t>Klik for at redigere i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8/20/2018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2" descr="eal-logo">
            <a:hlinkClick r:id="rId13"/>
          </p:cNvPr>
          <p:cNvPicPr>
            <a:picLocks noChangeAspect="1" noChangeArrowheads="1"/>
          </p:cNvPicPr>
          <p:nvPr userDrawn="1"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25668" y="0"/>
            <a:ext cx="1066800" cy="971550"/>
          </a:xfrm>
          <a:prstGeom prst="rect">
            <a:avLst/>
          </a:prstGeom>
          <a:noFill/>
        </p:spPr>
      </p:pic>
      <p:sp>
        <p:nvSpPr>
          <p:cNvPr id="12" name="Undertitel 2"/>
          <p:cNvSpPr txBox="1">
            <a:spLocks/>
          </p:cNvSpPr>
          <p:nvPr userDrawn="1"/>
        </p:nvSpPr>
        <p:spPr>
          <a:xfrm>
            <a:off x="1043608" y="0"/>
            <a:ext cx="2808312" cy="2628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da-DK" sz="1200" b="1" i="1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Lotte Alstrup Andersen</a:t>
            </a:r>
            <a:endParaRPr kumimoji="0" lang="da-DK" sz="1200" b="1" i="1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Undertitel 2"/>
          <p:cNvSpPr txBox="1">
            <a:spLocks/>
          </p:cNvSpPr>
          <p:nvPr userDrawn="1"/>
        </p:nvSpPr>
        <p:spPr>
          <a:xfrm>
            <a:off x="8404171" y="-5769"/>
            <a:ext cx="2808312" cy="2628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a-DK" sz="1200" b="1" i="1" dirty="0" smtClean="0"/>
              <a:t>Datamatikeruddannelsen Vejle</a:t>
            </a:r>
            <a:endParaRPr lang="da-DK" sz="1200" b="1" i="1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agisterbladet.dk/news/2017/maj/professorsammefejlerskyldioffentligeitskandaler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Programming_ethics#Programming_Ethical_Guidelines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Computer_software" TargetMode="External"/><Relationship Id="rId2" Type="http://schemas.openxmlformats.org/officeDocument/2006/relationships/hyperlink" Target="http://en.wikipedia.org/wiki/Profession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n.wikipedia.org/wiki/Engineering" TargetMode="External"/><Relationship Id="rId4" Type="http://schemas.openxmlformats.org/officeDocument/2006/relationships/hyperlink" Target="http://en.wikipedia.org/wiki/Software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hyperlink" Target="https://www.youtube.com/watch?v=cJvHEVVWxbM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luster_(spacecraft)" TargetMode="External"/><Relationship Id="rId2" Type="http://schemas.openxmlformats.org/officeDocument/2006/relationships/hyperlink" Target="http://www.youtube.com/watch?v=kYUrqdUyEpI&amp;NR=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youtube.com/watch?v=xx8f4x6C_KY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 smtClean="0"/>
              <a:t>Introduktion til faget</a:t>
            </a:r>
            <a:endParaRPr lang="da-DK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dirty="0" smtClean="0"/>
              <a:t>Systemudvikling 3. Semester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279662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Hvorfor?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sz="2800" i="1" dirty="0"/>
              <a:t>"Det gælder for alle projekterne, jeg har undersøgt, at man ikke vidste, hvordan man skulle </a:t>
            </a:r>
            <a:r>
              <a:rPr lang="da-DK" sz="2800" b="1" i="1" dirty="0"/>
              <a:t>stille krav </a:t>
            </a:r>
            <a:r>
              <a:rPr lang="da-DK" sz="2800" i="1" dirty="0"/>
              <a:t>til systemet. Det man gør galt er, at kunden med en </a:t>
            </a:r>
            <a:r>
              <a:rPr lang="da-DK" sz="2800" b="1" i="1" dirty="0"/>
              <a:t>lang liste beskriver</a:t>
            </a:r>
            <a:r>
              <a:rPr lang="da-DK" sz="2800" i="1" dirty="0"/>
              <a:t>, hvad man </a:t>
            </a:r>
            <a:r>
              <a:rPr lang="da-DK" sz="2800" b="1" i="1" dirty="0"/>
              <a:t>synes</a:t>
            </a:r>
            <a:r>
              <a:rPr lang="da-DK" sz="2800" i="1" dirty="0"/>
              <a:t>, systemet skal gøre. Derved giver man ikke leverandøren nogen </a:t>
            </a:r>
            <a:r>
              <a:rPr lang="da-DK" sz="2800" b="1" i="1" dirty="0"/>
              <a:t>frihed</a:t>
            </a:r>
            <a:r>
              <a:rPr lang="da-DK" sz="2800" i="1" dirty="0"/>
              <a:t>. Den løsning man får, </a:t>
            </a:r>
            <a:r>
              <a:rPr lang="da-DK" sz="2800" b="1" i="1" dirty="0"/>
              <a:t>kan gøre alle de ting</a:t>
            </a:r>
            <a:r>
              <a:rPr lang="da-DK" sz="2800" i="1" dirty="0"/>
              <a:t>, kunden har bedt om, men giver ikke en </a:t>
            </a:r>
            <a:r>
              <a:rPr lang="da-DK" sz="2800" b="1" i="1" dirty="0"/>
              <a:t>smidig arbejdsgang</a:t>
            </a:r>
            <a:r>
              <a:rPr lang="da-DK" sz="2800" i="1" dirty="0"/>
              <a:t>", udtaler Søren Lauesen i en pressemeddelelse. </a:t>
            </a:r>
            <a:r>
              <a:rPr lang="da-DK" sz="2800" i="1" dirty="0" smtClean="0"/>
              <a:t>”</a:t>
            </a:r>
          </a:p>
          <a:p>
            <a:r>
              <a:rPr lang="da-DK" dirty="0"/>
              <a:t> professor på IT-Universitetet Søren Lauesen: </a:t>
            </a:r>
            <a:r>
              <a:rPr lang="da-DK" dirty="0">
                <a:hlinkClick r:id="rId2"/>
              </a:rPr>
              <a:t>https://</a:t>
            </a:r>
            <a:r>
              <a:rPr lang="da-DK" dirty="0" smtClean="0">
                <a:hlinkClick r:id="rId2"/>
              </a:rPr>
              <a:t>www.magisterbladet.dk/news/2017/maj/professorsammefejlerskyldioffentligeitskandaler</a:t>
            </a:r>
            <a:endParaRPr lang="da-DK" dirty="0" smtClean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581737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Systemudviklerløfte?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sz="3200" b="1" dirty="0" smtClean="0"/>
              <a:t>Øvelse (15 min gruppe 3-4)</a:t>
            </a:r>
          </a:p>
          <a:p>
            <a:r>
              <a:rPr lang="da-DK" dirty="0" smtClean="0"/>
              <a:t>Læs afsnittet: Programming </a:t>
            </a:r>
            <a:r>
              <a:rPr lang="da-DK" dirty="0" err="1" smtClean="0"/>
              <a:t>Ethical</a:t>
            </a:r>
            <a:r>
              <a:rPr lang="da-DK" dirty="0" smtClean="0"/>
              <a:t> Guidelines </a:t>
            </a:r>
            <a:r>
              <a:rPr lang="da-DK" dirty="0"/>
              <a:t>på Wikisiden: </a:t>
            </a:r>
            <a:r>
              <a:rPr lang="da-DK" dirty="0">
                <a:hlinkClick r:id="rId2"/>
              </a:rPr>
              <a:t>https://</a:t>
            </a:r>
            <a:r>
              <a:rPr lang="da-DK" dirty="0" smtClean="0">
                <a:hlinkClick r:id="rId2"/>
              </a:rPr>
              <a:t>en.wikipedia.org/wiki/Programming_ethics#Programming_Ethical_Guidelines</a:t>
            </a:r>
            <a:endParaRPr lang="da-DK" dirty="0" smtClean="0"/>
          </a:p>
          <a:p>
            <a:r>
              <a:rPr lang="da-DK" dirty="0" smtClean="0"/>
              <a:t>Diskuter i gruppen:</a:t>
            </a:r>
          </a:p>
          <a:p>
            <a:r>
              <a:rPr lang="da-DK" dirty="0" smtClean="0"/>
              <a:t>Mener I det giver mening med et systemudviklerløfte? Hvorfor/hvorfor ikke?</a:t>
            </a:r>
          </a:p>
          <a:p>
            <a:r>
              <a:rPr lang="da-DK" dirty="0" smtClean="0"/>
              <a:t>Hvad tror I har givet anledning til de etiske guidelines?</a:t>
            </a:r>
          </a:p>
          <a:p>
            <a:r>
              <a:rPr lang="da-DK" sz="2800" b="1" dirty="0" smtClean="0"/>
              <a:t>Find punkter I mener er vigtige</a:t>
            </a:r>
            <a:r>
              <a:rPr lang="da-DK" dirty="0" smtClean="0"/>
              <a:t>.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61121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Konkrete definitioner - Systemudvikling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1">
              <a:lnSpc>
                <a:spcPct val="150000"/>
              </a:lnSpc>
              <a:buFont typeface="Wingdings" pitchFamily="2" charset="2"/>
              <a:buChar char="q"/>
            </a:pPr>
            <a:r>
              <a:rPr lang="da-DK" dirty="0">
                <a:sym typeface="Wingdings" pitchFamily="2" charset="2"/>
              </a:rPr>
              <a:t>1968-konference/ NATO /’Software crisis’</a:t>
            </a:r>
          </a:p>
          <a:p>
            <a:pPr marL="0" lvl="1"/>
            <a:r>
              <a:rPr lang="da-DK" sz="1400" dirty="0">
                <a:sym typeface="Wingdings" pitchFamily="2" charset="2"/>
              </a:rPr>
              <a:t>Software </a:t>
            </a:r>
            <a:r>
              <a:rPr lang="da-DK" sz="1400" dirty="0" err="1">
                <a:sym typeface="Wingdings" pitchFamily="2" charset="2"/>
              </a:rPr>
              <a:t>engineering</a:t>
            </a:r>
            <a:r>
              <a:rPr lang="da-DK" sz="1400" dirty="0">
                <a:sym typeface="Wingdings" pitchFamily="2" charset="2"/>
              </a:rPr>
              <a:t> is the establishment and </a:t>
            </a:r>
            <a:r>
              <a:rPr lang="da-DK" sz="1400" dirty="0" err="1">
                <a:sym typeface="Wingdings" pitchFamily="2" charset="2"/>
              </a:rPr>
              <a:t>use</a:t>
            </a:r>
            <a:r>
              <a:rPr lang="da-DK" sz="1400" dirty="0">
                <a:sym typeface="Wingdings" pitchFamily="2" charset="2"/>
              </a:rPr>
              <a:t> of </a:t>
            </a:r>
            <a:r>
              <a:rPr lang="da-DK" sz="2000" b="1" dirty="0">
                <a:sym typeface="Wingdings" pitchFamily="2" charset="2"/>
              </a:rPr>
              <a:t>sound </a:t>
            </a:r>
            <a:r>
              <a:rPr lang="da-DK" sz="2000" b="1" dirty="0" err="1">
                <a:sym typeface="Wingdings" pitchFamily="2" charset="2"/>
              </a:rPr>
              <a:t>engineering</a:t>
            </a:r>
            <a:r>
              <a:rPr lang="da-DK" sz="2000" b="1" dirty="0">
                <a:sym typeface="Wingdings" pitchFamily="2" charset="2"/>
              </a:rPr>
              <a:t> principles </a:t>
            </a:r>
            <a:r>
              <a:rPr lang="da-DK" sz="1400" dirty="0">
                <a:sym typeface="Wingdings" pitchFamily="2" charset="2"/>
              </a:rPr>
              <a:t>in </a:t>
            </a:r>
            <a:r>
              <a:rPr lang="da-DK" sz="1400" dirty="0" err="1">
                <a:sym typeface="Wingdings" pitchFamily="2" charset="2"/>
              </a:rPr>
              <a:t>order</a:t>
            </a:r>
            <a:r>
              <a:rPr lang="da-DK" sz="1400" dirty="0">
                <a:sym typeface="Wingdings" pitchFamily="2" charset="2"/>
              </a:rPr>
              <a:t> to </a:t>
            </a:r>
            <a:r>
              <a:rPr lang="da-DK" sz="1400" dirty="0" err="1">
                <a:sym typeface="Wingdings" pitchFamily="2" charset="2"/>
              </a:rPr>
              <a:t>obtain</a:t>
            </a:r>
            <a:r>
              <a:rPr lang="da-DK" sz="1400" dirty="0">
                <a:sym typeface="Wingdings" pitchFamily="2" charset="2"/>
              </a:rPr>
              <a:t> </a:t>
            </a:r>
            <a:r>
              <a:rPr lang="da-DK" b="1" dirty="0" err="1">
                <a:sym typeface="Wingdings" pitchFamily="2" charset="2"/>
              </a:rPr>
              <a:t>economically</a:t>
            </a:r>
            <a:r>
              <a:rPr lang="da-DK" b="1" dirty="0">
                <a:sym typeface="Wingdings" pitchFamily="2" charset="2"/>
              </a:rPr>
              <a:t> software </a:t>
            </a:r>
            <a:r>
              <a:rPr lang="da-DK" sz="1400" dirty="0" err="1">
                <a:sym typeface="Wingdings" pitchFamily="2" charset="2"/>
              </a:rPr>
              <a:t>that</a:t>
            </a:r>
            <a:r>
              <a:rPr lang="da-DK" sz="1400" dirty="0">
                <a:sym typeface="Wingdings" pitchFamily="2" charset="2"/>
              </a:rPr>
              <a:t> is </a:t>
            </a:r>
            <a:r>
              <a:rPr lang="da-DK" sz="1400" b="1" dirty="0" err="1">
                <a:sym typeface="Wingdings" pitchFamily="2" charset="2"/>
              </a:rPr>
              <a:t>reliable</a:t>
            </a:r>
            <a:r>
              <a:rPr lang="da-DK" sz="1400" b="1" dirty="0">
                <a:sym typeface="Wingdings" pitchFamily="2" charset="2"/>
              </a:rPr>
              <a:t> </a:t>
            </a:r>
            <a:r>
              <a:rPr lang="da-DK" sz="1400" dirty="0">
                <a:sym typeface="Wingdings" pitchFamily="2" charset="2"/>
              </a:rPr>
              <a:t>and </a:t>
            </a:r>
            <a:r>
              <a:rPr lang="da-DK" sz="1400" dirty="0" err="1">
                <a:sym typeface="Wingdings" pitchFamily="2" charset="2"/>
              </a:rPr>
              <a:t>works</a:t>
            </a:r>
            <a:r>
              <a:rPr lang="da-DK" sz="1400" dirty="0">
                <a:sym typeface="Wingdings" pitchFamily="2" charset="2"/>
              </a:rPr>
              <a:t> </a:t>
            </a:r>
            <a:r>
              <a:rPr lang="da-DK" sz="1400" b="1" dirty="0" err="1">
                <a:sym typeface="Wingdings" pitchFamily="2" charset="2"/>
              </a:rPr>
              <a:t>efficiently</a:t>
            </a:r>
            <a:r>
              <a:rPr lang="da-DK" sz="1400" b="1" dirty="0">
                <a:sym typeface="Wingdings" pitchFamily="2" charset="2"/>
              </a:rPr>
              <a:t> </a:t>
            </a:r>
            <a:r>
              <a:rPr lang="da-DK" sz="1400" dirty="0">
                <a:sym typeface="Wingdings" pitchFamily="2" charset="2"/>
              </a:rPr>
              <a:t>on </a:t>
            </a:r>
            <a:r>
              <a:rPr lang="da-DK" sz="1400" b="1" dirty="0">
                <a:sym typeface="Wingdings" pitchFamily="2" charset="2"/>
              </a:rPr>
              <a:t>real </a:t>
            </a:r>
            <a:r>
              <a:rPr lang="da-DK" sz="1400" b="1" dirty="0" err="1">
                <a:sym typeface="Wingdings" pitchFamily="2" charset="2"/>
              </a:rPr>
              <a:t>machines</a:t>
            </a:r>
            <a:endParaRPr lang="da-DK" sz="1400" b="1" dirty="0">
              <a:sym typeface="Wingdings" pitchFamily="2" charset="2"/>
            </a:endParaRPr>
          </a:p>
          <a:p>
            <a:pPr marL="0" lvl="1"/>
            <a:endParaRPr lang="da-DK" dirty="0">
              <a:hlinkClick r:id=""/>
            </a:endParaRPr>
          </a:p>
          <a:p>
            <a:pPr marL="0" lvl="1">
              <a:lnSpc>
                <a:spcPct val="150000"/>
              </a:lnSpc>
              <a:buFont typeface="Wingdings" pitchFamily="2" charset="2"/>
              <a:buChar char="q"/>
            </a:pPr>
            <a:r>
              <a:rPr lang="da-DK" dirty="0">
                <a:hlinkClick r:id=""/>
              </a:rPr>
              <a:t>http://en.wikipedia.org/wiki/Software_engineering</a:t>
            </a:r>
            <a:endParaRPr lang="da-DK" dirty="0"/>
          </a:p>
          <a:p>
            <a:pPr marL="0" lvl="1"/>
            <a:r>
              <a:rPr lang="en-US" sz="1400" b="1" dirty="0"/>
              <a:t>Software engineering</a:t>
            </a:r>
            <a:r>
              <a:rPr lang="en-US" sz="1400" dirty="0"/>
              <a:t> (</a:t>
            </a:r>
            <a:r>
              <a:rPr lang="en-US" sz="1400" b="1" dirty="0"/>
              <a:t>SE</a:t>
            </a:r>
            <a:r>
              <a:rPr lang="en-US" sz="1400" dirty="0"/>
              <a:t>) is a </a:t>
            </a:r>
            <a:r>
              <a:rPr lang="en-US" sz="1400" dirty="0">
                <a:hlinkClick r:id="rId2" action="ppaction://hlinkfile" tooltip="Profession"/>
              </a:rPr>
              <a:t>profession</a:t>
            </a:r>
            <a:r>
              <a:rPr lang="en-US" sz="1400" dirty="0"/>
              <a:t> dedicated to </a:t>
            </a:r>
            <a:r>
              <a:rPr lang="en-US" b="1" dirty="0"/>
              <a:t>designing, implementing, and modifying </a:t>
            </a:r>
            <a:r>
              <a:rPr lang="en-US" sz="1400" dirty="0">
                <a:hlinkClick r:id="rId3" action="ppaction://hlinkfile" tooltip="Computer software"/>
              </a:rPr>
              <a:t>software</a:t>
            </a:r>
            <a:r>
              <a:rPr lang="en-US" sz="1400" dirty="0"/>
              <a:t> so that it is of higher </a:t>
            </a:r>
            <a:r>
              <a:rPr lang="en-US" sz="1400" b="1" dirty="0"/>
              <a:t>quality</a:t>
            </a:r>
            <a:r>
              <a:rPr lang="en-US" sz="1400" dirty="0"/>
              <a:t>, more </a:t>
            </a:r>
            <a:r>
              <a:rPr lang="en-US" sz="1400" b="1" dirty="0"/>
              <a:t>affordable</a:t>
            </a:r>
            <a:r>
              <a:rPr lang="en-US" sz="1400" dirty="0"/>
              <a:t>, </a:t>
            </a:r>
            <a:r>
              <a:rPr lang="en-US" sz="1400" b="1" dirty="0"/>
              <a:t>maintainable</a:t>
            </a:r>
            <a:r>
              <a:rPr lang="en-US" sz="1400" dirty="0"/>
              <a:t>, and </a:t>
            </a:r>
            <a:r>
              <a:rPr lang="en-US" sz="1400" b="1" dirty="0"/>
              <a:t>faster to build</a:t>
            </a:r>
            <a:r>
              <a:rPr lang="en-US" sz="1400" dirty="0"/>
              <a:t>. It is a "systematic approach to the analysis, design, assessment, implementation, test, maintenance and reengineering of software, that is, the application of engineering to software." </a:t>
            </a:r>
            <a:r>
              <a:rPr lang="en-US" sz="1400" baseline="30000" dirty="0">
                <a:hlinkClick r:id="" action="ppaction://hlinkfile"/>
              </a:rPr>
              <a:t>[1]</a:t>
            </a:r>
            <a:endParaRPr lang="en-US" sz="1400" baseline="30000" dirty="0"/>
          </a:p>
          <a:p>
            <a:pPr marL="0" lvl="1"/>
            <a:endParaRPr lang="da-DK" sz="1400" dirty="0">
              <a:sym typeface="Wingdings" pitchFamily="2" charset="2"/>
            </a:endParaRPr>
          </a:p>
          <a:p>
            <a:pPr marL="0" lvl="1">
              <a:lnSpc>
                <a:spcPct val="150000"/>
              </a:lnSpc>
              <a:buFont typeface="Wingdings" pitchFamily="2" charset="2"/>
              <a:buChar char="q"/>
            </a:pPr>
            <a:r>
              <a:rPr lang="da-DK" dirty="0">
                <a:sym typeface="Wingdings" pitchFamily="2" charset="2"/>
              </a:rPr>
              <a:t>IEEE (SWEBOK)</a:t>
            </a:r>
          </a:p>
          <a:p>
            <a:pPr marL="0" lvl="1"/>
            <a:r>
              <a:rPr lang="en-US" sz="1400" dirty="0"/>
              <a:t>Software engineering is the application of a </a:t>
            </a:r>
            <a:r>
              <a:rPr lang="en-US" sz="2000" b="1" u="sng" dirty="0"/>
              <a:t>systematic </a:t>
            </a:r>
            <a:r>
              <a:rPr lang="en-US" sz="2000" b="1" dirty="0"/>
              <a:t>, </a:t>
            </a:r>
            <a:r>
              <a:rPr lang="en-US" sz="2000" b="1" u="sng" dirty="0"/>
              <a:t>disciplined</a:t>
            </a:r>
            <a:r>
              <a:rPr lang="en-US" sz="2000" b="1" dirty="0"/>
              <a:t>, </a:t>
            </a:r>
            <a:r>
              <a:rPr lang="en-US" sz="2000" b="1" u="sng" dirty="0"/>
              <a:t>quantifiable</a:t>
            </a:r>
            <a:r>
              <a:rPr lang="en-US" sz="2000" b="1" dirty="0"/>
              <a:t> </a:t>
            </a:r>
            <a:r>
              <a:rPr lang="en-US" sz="1400" dirty="0"/>
              <a:t>approach to the development, operation, and maintenance of </a:t>
            </a:r>
            <a:r>
              <a:rPr lang="en-US" sz="1400" dirty="0">
                <a:hlinkClick r:id="rId4" action="ppaction://hlinkfile" tooltip="Software"/>
              </a:rPr>
              <a:t>software</a:t>
            </a:r>
            <a:r>
              <a:rPr lang="en-US" sz="1400" dirty="0"/>
              <a:t>, and the study of these approaches; that is, the application of </a:t>
            </a:r>
            <a:r>
              <a:rPr lang="en-US" sz="1400" dirty="0">
                <a:hlinkClick r:id="rId5" action="ppaction://hlinkfile" tooltip="Engineering"/>
              </a:rPr>
              <a:t>engineering</a:t>
            </a:r>
            <a:r>
              <a:rPr lang="en-US" sz="1400" dirty="0"/>
              <a:t> to software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969454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Hvordan? Som en bro?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da-DK" dirty="0" smtClean="0"/>
              <a:t>Forskellige fra andre ingeniørvidenskaber:</a:t>
            </a:r>
          </a:p>
          <a:p>
            <a:pPr marL="0" lvl="1">
              <a:lnSpc>
                <a:spcPct val="150000"/>
              </a:lnSpc>
              <a:buFont typeface="Wingdings" pitchFamily="2" charset="2"/>
              <a:buChar char="q"/>
            </a:pPr>
            <a:r>
              <a:rPr lang="da-DK" dirty="0">
                <a:sym typeface="Wingdings" pitchFamily="2" charset="2"/>
              </a:rPr>
              <a:t>Software er usynlig. En bro er synlig og kan visualiseres,</a:t>
            </a:r>
          </a:p>
          <a:p>
            <a:pPr marL="0" lvl="1">
              <a:lnSpc>
                <a:spcPct val="150000"/>
              </a:lnSpc>
              <a:buFont typeface="Wingdings" pitchFamily="2" charset="2"/>
              <a:buChar char="q"/>
            </a:pPr>
            <a:r>
              <a:rPr lang="da-DK" dirty="0">
                <a:sym typeface="Wingdings" pitchFamily="2" charset="2"/>
              </a:rPr>
              <a:t>Fremdrift er usynlig. ’90% færdig-syndromet’</a:t>
            </a:r>
          </a:p>
          <a:p>
            <a:pPr marL="0" lvl="1">
              <a:lnSpc>
                <a:spcPct val="150000"/>
              </a:lnSpc>
              <a:buFont typeface="Wingdings" pitchFamily="2" charset="2"/>
              <a:buChar char="q"/>
            </a:pPr>
            <a:r>
              <a:rPr lang="da-DK" dirty="0">
                <a:sym typeface="Wingdings" pitchFamily="2" charset="2"/>
              </a:rPr>
              <a:t> Der er ingen slid ved brug</a:t>
            </a:r>
          </a:p>
          <a:p>
            <a:pPr marL="0" lvl="1">
              <a:lnSpc>
                <a:spcPct val="150000"/>
              </a:lnSpc>
              <a:buFont typeface="Wingdings" pitchFamily="2" charset="2"/>
              <a:buChar char="q"/>
            </a:pPr>
            <a:r>
              <a:rPr lang="da-DK" dirty="0">
                <a:sym typeface="Wingdings" pitchFamily="2" charset="2"/>
              </a:rPr>
              <a:t> Der er derimod slid ved vedligehold (i praksis)</a:t>
            </a:r>
          </a:p>
          <a:p>
            <a:pPr marL="0" lvl="1">
              <a:lnSpc>
                <a:spcPct val="150000"/>
              </a:lnSpc>
              <a:buFont typeface="Wingdings" pitchFamily="2" charset="2"/>
              <a:buChar char="q"/>
            </a:pPr>
            <a:r>
              <a:rPr lang="da-DK" dirty="0">
                <a:sym typeface="Wingdings" pitchFamily="2" charset="2"/>
              </a:rPr>
              <a:t> Det er ’gratis’ at kopiere</a:t>
            </a:r>
          </a:p>
          <a:p>
            <a:pPr marL="0" lvl="1">
              <a:lnSpc>
                <a:spcPct val="150000"/>
              </a:lnSpc>
              <a:buFont typeface="Wingdings" pitchFamily="2" charset="2"/>
              <a:buChar char="q"/>
            </a:pPr>
            <a:r>
              <a:rPr lang="da-DK" dirty="0">
                <a:sym typeface="Wingdings" pitchFamily="2" charset="2"/>
              </a:rPr>
              <a:t> Vedligeholdelse forårsages af ændringer i omverdenen, ikke af slid.</a:t>
            </a:r>
          </a:p>
          <a:p>
            <a:pPr marL="0" lvl="1">
              <a:lnSpc>
                <a:spcPct val="150000"/>
              </a:lnSpc>
              <a:buFont typeface="Wingdings" pitchFamily="2" charset="2"/>
              <a:buChar char="q"/>
            </a:pPr>
            <a:r>
              <a:rPr lang="da-DK" dirty="0">
                <a:sym typeface="Wingdings" pitchFamily="2" charset="2"/>
              </a:rPr>
              <a:t> Software udvikling flytter målet  (i stedet for at nærme sig målet, - læring)</a:t>
            </a:r>
          </a:p>
          <a:p>
            <a:pPr marL="0" lvl="1">
              <a:lnSpc>
                <a:spcPct val="150000"/>
              </a:lnSpc>
              <a:buFont typeface="Wingdings" pitchFamily="2" charset="2"/>
              <a:buChar char="q"/>
            </a:pPr>
            <a:r>
              <a:rPr lang="da-DK" dirty="0">
                <a:sym typeface="Wingdings" pitchFamily="2" charset="2"/>
              </a:rPr>
              <a:t> Små ændringsønsker kan medføre enorme ændringer, til forskel fra f.eks. et byggeprojekt.</a:t>
            </a:r>
          </a:p>
          <a:p>
            <a:pPr marL="0" lvl="1">
              <a:lnSpc>
                <a:spcPct val="150000"/>
              </a:lnSpc>
              <a:buFont typeface="Wingdings" pitchFamily="2" charset="2"/>
              <a:buChar char="q"/>
            </a:pPr>
            <a:r>
              <a:rPr lang="da-DK" dirty="0">
                <a:sym typeface="Wingdings" pitchFamily="2" charset="2"/>
              </a:rPr>
              <a:t> Flere …?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54852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Metodehistorie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342900" lvl="1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da-DK" i="1" dirty="0">
                <a:sym typeface="Wingdings" pitchFamily="2" charset="2"/>
              </a:rPr>
              <a:t>70’erne: Ingen -&gt; Fokus på proces og på virksomhed.</a:t>
            </a:r>
          </a:p>
          <a:p>
            <a:pPr marL="800100" lvl="2" indent="-342900">
              <a:lnSpc>
                <a:spcPct val="150000"/>
              </a:lnSpc>
              <a:buFontTx/>
              <a:buChar char="-"/>
            </a:pPr>
            <a:r>
              <a:rPr lang="da-DK" i="1" dirty="0">
                <a:sym typeface="Wingdings" pitchFamily="2" charset="2"/>
              </a:rPr>
              <a:t>SYSKON (proces, klassisk vandfald) og flere</a:t>
            </a:r>
          </a:p>
          <a:p>
            <a:pPr marL="342900" lvl="1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da-DK" i="1" dirty="0">
                <a:sym typeface="Wingdings" pitchFamily="2" charset="2"/>
              </a:rPr>
              <a:t>Primo 80’erne:  Struktureret analyse (proces)</a:t>
            </a:r>
          </a:p>
          <a:p>
            <a:pPr marL="800100" lvl="2" indent="-342900">
              <a:lnSpc>
                <a:spcPct val="150000"/>
              </a:lnSpc>
              <a:buFontTx/>
              <a:buChar char="-"/>
            </a:pPr>
            <a:r>
              <a:rPr lang="da-DK" i="1" dirty="0">
                <a:sym typeface="Wingdings" pitchFamily="2" charset="2"/>
              </a:rPr>
              <a:t>Funktionsorienteret</a:t>
            </a:r>
          </a:p>
          <a:p>
            <a:pPr marL="800100" lvl="2" indent="-342900">
              <a:lnSpc>
                <a:spcPct val="150000"/>
              </a:lnSpc>
              <a:buFontTx/>
              <a:buChar char="-"/>
            </a:pPr>
            <a:r>
              <a:rPr lang="da-DK" i="1" dirty="0">
                <a:sym typeface="Wingdings" pitchFamily="2" charset="2"/>
              </a:rPr>
              <a:t>Data flow diagram, top </a:t>
            </a:r>
            <a:r>
              <a:rPr lang="da-DK" i="1" dirty="0" err="1">
                <a:sym typeface="Wingdings" pitchFamily="2" charset="2"/>
              </a:rPr>
              <a:t>down</a:t>
            </a:r>
            <a:r>
              <a:rPr lang="da-DK" i="1" dirty="0">
                <a:sym typeface="Wingdings" pitchFamily="2" charset="2"/>
              </a:rPr>
              <a:t>, data </a:t>
            </a:r>
            <a:r>
              <a:rPr lang="da-DK" i="1" dirty="0" err="1">
                <a:sym typeface="Wingdings" pitchFamily="2" charset="2"/>
              </a:rPr>
              <a:t>dictinary</a:t>
            </a:r>
            <a:r>
              <a:rPr lang="da-DK" i="1" dirty="0">
                <a:sym typeface="Wingdings" pitchFamily="2" charset="2"/>
              </a:rPr>
              <a:t>, </a:t>
            </a:r>
            <a:r>
              <a:rPr lang="da-DK" i="1" dirty="0" err="1">
                <a:sym typeface="Wingdings" pitchFamily="2" charset="2"/>
              </a:rPr>
              <a:t>minispec</a:t>
            </a:r>
            <a:endParaRPr lang="da-DK" i="1" dirty="0">
              <a:sym typeface="Wingdings" pitchFamily="2" charset="2"/>
            </a:endParaRPr>
          </a:p>
          <a:p>
            <a:pPr marL="342900" lvl="1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da-DK" i="1" dirty="0">
                <a:sym typeface="Wingdings" pitchFamily="2" charset="2"/>
              </a:rPr>
              <a:t>Medio 80’erne: -&gt; Dataorientering (</a:t>
            </a:r>
            <a:r>
              <a:rPr lang="da-DK" i="1" dirty="0" err="1">
                <a:sym typeface="Wingdings" pitchFamily="2" charset="2"/>
              </a:rPr>
              <a:t>relationsdatabasers</a:t>
            </a:r>
            <a:r>
              <a:rPr lang="da-DK" i="1" dirty="0">
                <a:sym typeface="Wingdings" pitchFamily="2" charset="2"/>
              </a:rPr>
              <a:t> gennembrud)</a:t>
            </a:r>
          </a:p>
          <a:p>
            <a:pPr marL="800100" lvl="2" indent="-342900">
              <a:lnSpc>
                <a:spcPct val="150000"/>
              </a:lnSpc>
              <a:buFontTx/>
              <a:buChar char="-"/>
            </a:pPr>
            <a:r>
              <a:rPr lang="da-DK" i="1" dirty="0">
                <a:sym typeface="Wingdings" pitchFamily="2" charset="2"/>
              </a:rPr>
              <a:t>datamodellering, ER-diagrammer</a:t>
            </a:r>
          </a:p>
          <a:p>
            <a:pPr marL="800100" lvl="2" indent="-342900">
              <a:lnSpc>
                <a:spcPct val="150000"/>
              </a:lnSpc>
              <a:buFontTx/>
              <a:buChar char="-"/>
            </a:pPr>
            <a:r>
              <a:rPr lang="da-DK" i="1" dirty="0">
                <a:sym typeface="Wingdings" pitchFamily="2" charset="2"/>
              </a:rPr>
              <a:t>Jackson (JSP/JSD) – strukturdiagrammer, input-struktur/output-struktur</a:t>
            </a:r>
          </a:p>
          <a:p>
            <a:pPr marL="342900" lvl="1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da-DK" i="1" dirty="0">
                <a:sym typeface="Wingdings" pitchFamily="2" charset="2"/>
              </a:rPr>
              <a:t>90’erne: -&gt; Objektorientering</a:t>
            </a:r>
          </a:p>
          <a:p>
            <a:pPr marL="800100" lvl="2" indent="-342900">
              <a:lnSpc>
                <a:spcPct val="150000"/>
              </a:lnSpc>
              <a:buFontTx/>
              <a:buChar char="-"/>
            </a:pPr>
            <a:r>
              <a:rPr lang="da-DK" i="1" dirty="0">
                <a:sym typeface="Wingdings" pitchFamily="2" charset="2"/>
              </a:rPr>
              <a:t>UP  (proces), agile modeller (mange)</a:t>
            </a:r>
          </a:p>
          <a:p>
            <a:pPr marL="800100" lvl="2" indent="-342900">
              <a:lnSpc>
                <a:spcPct val="150000"/>
              </a:lnSpc>
              <a:buFontTx/>
              <a:buChar char="-"/>
            </a:pPr>
            <a:r>
              <a:rPr lang="da-DK" i="1" dirty="0">
                <a:sym typeface="Wingdings" pitchFamily="2" charset="2"/>
              </a:rPr>
              <a:t>UML (velkendte teknikker, værktøjer osv.)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5783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Kahoot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smtClean="0"/>
              <a:t>Repetition – Hvem kan huske det?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314521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 smtClean="0"/>
              <a:t>Klassiske </a:t>
            </a:r>
            <a:br>
              <a:rPr lang="da-DK" dirty="0" smtClean="0"/>
            </a:br>
            <a:r>
              <a:rPr lang="da-DK" dirty="0" smtClean="0"/>
              <a:t>modeller</a:t>
            </a:r>
            <a:endParaRPr lang="da-DK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dirty="0" smtClean="0"/>
              <a:t>Et udvalg</a:t>
            </a:r>
            <a:endParaRPr lang="da-DK" dirty="0"/>
          </a:p>
        </p:txBody>
      </p:sp>
      <p:pic>
        <p:nvPicPr>
          <p:cNvPr id="4" name="Billed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1434" y="256032"/>
            <a:ext cx="4795838" cy="6272486"/>
          </a:xfrm>
          <a:prstGeom prst="rect">
            <a:avLst/>
          </a:prstGeom>
        </p:spPr>
      </p:pic>
      <p:sp>
        <p:nvSpPr>
          <p:cNvPr id="6" name="Tekstfelt 5"/>
          <p:cNvSpPr txBox="1"/>
          <p:nvPr/>
        </p:nvSpPr>
        <p:spPr>
          <a:xfrm>
            <a:off x="524520" y="4928899"/>
            <a:ext cx="2537162" cy="129266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da-DK" sz="3600" b="1" dirty="0" smtClean="0">
                <a:solidFill>
                  <a:schemeClr val="bg1"/>
                </a:solidFill>
              </a:rPr>
              <a:t>Litteratur:</a:t>
            </a:r>
          </a:p>
          <a:p>
            <a:r>
              <a:rPr lang="da-DK" sz="2400" b="1" dirty="0" smtClean="0">
                <a:solidFill>
                  <a:schemeClr val="bg1"/>
                </a:solidFill>
              </a:rPr>
              <a:t>Kap 12</a:t>
            </a:r>
          </a:p>
          <a:p>
            <a:endParaRPr lang="da-DK" dirty="0"/>
          </a:p>
        </p:txBody>
      </p:sp>
      <p:sp>
        <p:nvSpPr>
          <p:cNvPr id="5" name="Tekstfelt 4"/>
          <p:cNvSpPr txBox="1"/>
          <p:nvPr/>
        </p:nvSpPr>
        <p:spPr>
          <a:xfrm>
            <a:off x="2085475" y="5520253"/>
            <a:ext cx="4489062" cy="1138773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a-DK" sz="2800" b="1" dirty="0" smtClean="0">
                <a:solidFill>
                  <a:schemeClr val="bg1"/>
                </a:solidFill>
              </a:rPr>
              <a:t>Lærings mål</a:t>
            </a:r>
          </a:p>
          <a:p>
            <a:r>
              <a:rPr lang="da-DK" sz="1400" dirty="0" smtClean="0">
                <a:solidFill>
                  <a:schemeClr val="bg1"/>
                </a:solidFill>
              </a:rPr>
              <a:t>I skal kende </a:t>
            </a:r>
            <a:r>
              <a:rPr lang="da-DK" sz="2000" b="1" dirty="0" smtClean="0">
                <a:solidFill>
                  <a:schemeClr val="bg1"/>
                </a:solidFill>
              </a:rPr>
              <a:t>klassiske modeller</a:t>
            </a:r>
            <a:r>
              <a:rPr lang="da-DK" sz="1400" dirty="0" smtClean="0">
                <a:solidFill>
                  <a:schemeClr val="bg1"/>
                </a:solidFill>
              </a:rPr>
              <a:t> for system udvikling herunder særligt </a:t>
            </a:r>
            <a:r>
              <a:rPr lang="da-DK" sz="2000" b="1" dirty="0" smtClean="0">
                <a:solidFill>
                  <a:schemeClr val="bg1"/>
                </a:solidFill>
              </a:rPr>
              <a:t>vandfaldsmodeller</a:t>
            </a:r>
          </a:p>
        </p:txBody>
      </p:sp>
    </p:spTree>
    <p:extLst>
      <p:ext uri="{BB962C8B-B14F-4D97-AF65-F5344CB8AC3E}">
        <p14:creationId xmlns:p14="http://schemas.microsoft.com/office/powerpoint/2010/main" val="1623037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Klassiske eller </a:t>
            </a:r>
            <a:r>
              <a:rPr lang="da-DK" dirty="0" err="1" smtClean="0"/>
              <a:t>prædektive</a:t>
            </a:r>
            <a:r>
              <a:rPr lang="da-DK" dirty="0" smtClean="0"/>
              <a:t> modeller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smtClean="0"/>
              <a:t>Forudsiger kravene fra starten af projektet</a:t>
            </a:r>
          </a:p>
          <a:p>
            <a:r>
              <a:rPr lang="da-DK" dirty="0" smtClean="0"/>
              <a:t>Brugt til broer, mure, huse</a:t>
            </a:r>
          </a:p>
          <a:p>
            <a:pPr marL="0" indent="0">
              <a:buNone/>
            </a:pPr>
            <a:endParaRPr lang="da-DK" dirty="0"/>
          </a:p>
        </p:txBody>
      </p:sp>
      <p:pic>
        <p:nvPicPr>
          <p:cNvPr id="5" name="Billed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576" y="3252978"/>
            <a:ext cx="4433824" cy="3325368"/>
          </a:xfrm>
          <a:prstGeom prst="rect">
            <a:avLst/>
          </a:prstGeom>
        </p:spPr>
      </p:pic>
      <p:pic>
        <p:nvPicPr>
          <p:cNvPr id="6" name="Billed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1692" y="3252978"/>
            <a:ext cx="4433824" cy="332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99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Klassiske eller forudsigelige modeller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smtClean="0"/>
              <a:t>Her kan det gå godt</a:t>
            </a:r>
            <a:endParaRPr lang="da-DK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da-DK" dirty="0" smtClean="0"/>
              <a:t>Brugerinvolvering – i starten</a:t>
            </a:r>
          </a:p>
          <a:p>
            <a:r>
              <a:rPr lang="da-DK" dirty="0" smtClean="0"/>
              <a:t>Klar vision</a:t>
            </a:r>
          </a:p>
          <a:p>
            <a:r>
              <a:rPr lang="da-DK" dirty="0" smtClean="0"/>
              <a:t>Begrænset størrelse</a:t>
            </a:r>
          </a:p>
          <a:p>
            <a:r>
              <a:rPr lang="da-DK" dirty="0" smtClean="0"/>
              <a:t>Erfarent team</a:t>
            </a:r>
          </a:p>
          <a:p>
            <a:r>
              <a:rPr lang="da-DK" dirty="0" smtClean="0"/>
              <a:t>Realistisk</a:t>
            </a:r>
          </a:p>
          <a:p>
            <a:r>
              <a:rPr lang="da-DK" dirty="0" smtClean="0"/>
              <a:t>Kendt teknologi</a:t>
            </a:r>
          </a:p>
          <a:p>
            <a:endParaRPr lang="da-DK" dirty="0"/>
          </a:p>
          <a:p>
            <a:endParaRPr lang="da-DK" dirty="0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 smtClean="0"/>
              <a:t>Her går det galt</a:t>
            </a:r>
            <a:endParaRPr lang="da-DK" dirty="0"/>
          </a:p>
        </p:txBody>
      </p:sp>
      <p:sp>
        <p:nvSpPr>
          <p:cNvPr id="6" name="Pladsholder til indhold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da-DK" dirty="0" smtClean="0"/>
              <a:t>Ukomplette krav</a:t>
            </a:r>
          </a:p>
          <a:p>
            <a:r>
              <a:rPr lang="da-DK" dirty="0" smtClean="0"/>
              <a:t>Uklare krav</a:t>
            </a:r>
          </a:p>
          <a:p>
            <a:r>
              <a:rPr lang="da-DK" dirty="0" smtClean="0"/>
              <a:t>Kravændringer</a:t>
            </a:r>
          </a:p>
          <a:p>
            <a:r>
              <a:rPr lang="da-DK" dirty="0" smtClean="0"/>
              <a:t>Manglende ressourcer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074582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Klassiske eller forudsigelige modeller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smtClean="0"/>
              <a:t>Fordele</a:t>
            </a:r>
            <a:endParaRPr lang="da-DK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da-DK" dirty="0" smtClean="0"/>
              <a:t>Forudsigelighed</a:t>
            </a:r>
          </a:p>
          <a:p>
            <a:r>
              <a:rPr lang="da-DK" dirty="0" smtClean="0"/>
              <a:t>Stabilitet</a:t>
            </a:r>
          </a:p>
          <a:p>
            <a:r>
              <a:rPr lang="da-DK" dirty="0" smtClean="0"/>
              <a:t>Prisbesparende</a:t>
            </a:r>
          </a:p>
          <a:p>
            <a:r>
              <a:rPr lang="da-DK" dirty="0" smtClean="0"/>
              <a:t>Detaljeret design</a:t>
            </a:r>
          </a:p>
          <a:p>
            <a:r>
              <a:rPr lang="da-DK" dirty="0" smtClean="0"/>
              <a:t>Mindre </a:t>
            </a:r>
            <a:r>
              <a:rPr lang="da-DK" dirty="0" err="1" smtClean="0"/>
              <a:t>refactoring</a:t>
            </a:r>
            <a:endParaRPr lang="da-DK" dirty="0"/>
          </a:p>
          <a:p>
            <a:r>
              <a:rPr lang="da-DK" dirty="0" smtClean="0"/>
              <a:t>Bedre dokumentation</a:t>
            </a:r>
          </a:p>
          <a:p>
            <a:r>
              <a:rPr lang="da-DK" dirty="0" smtClean="0"/>
              <a:t>Lettere vedligehold</a:t>
            </a:r>
            <a:endParaRPr lang="da-DK" dirty="0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 smtClean="0"/>
              <a:t>Ulemper</a:t>
            </a:r>
            <a:endParaRPr lang="da-DK" dirty="0"/>
          </a:p>
        </p:txBody>
      </p:sp>
      <p:sp>
        <p:nvSpPr>
          <p:cNvPr id="6" name="Pladsholder til indhold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da-DK" dirty="0" smtClean="0"/>
              <a:t>Ufleksible</a:t>
            </a:r>
          </a:p>
          <a:p>
            <a:r>
              <a:rPr lang="da-DK" dirty="0" smtClean="0"/>
              <a:t>Senere første </a:t>
            </a:r>
            <a:r>
              <a:rPr lang="da-DK" dirty="0" err="1" smtClean="0"/>
              <a:t>release</a:t>
            </a:r>
            <a:endParaRPr lang="da-DK" dirty="0" smtClean="0"/>
          </a:p>
          <a:p>
            <a:r>
              <a:rPr lang="da-DK" dirty="0" smtClean="0"/>
              <a:t>Big Design Up Front(BDUF)</a:t>
            </a:r>
          </a:p>
          <a:p>
            <a:endParaRPr lang="da-DK" dirty="0"/>
          </a:p>
          <a:p>
            <a:endParaRPr lang="da-DK" dirty="0"/>
          </a:p>
        </p:txBody>
      </p:sp>
      <p:sp>
        <p:nvSpPr>
          <p:cNvPr id="7" name="Tekstfelt 6"/>
          <p:cNvSpPr txBox="1"/>
          <p:nvPr/>
        </p:nvSpPr>
        <p:spPr>
          <a:xfrm>
            <a:off x="4315969" y="4271434"/>
            <a:ext cx="4370831" cy="156966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da-DK" sz="3200" b="1" dirty="0" smtClean="0">
                <a:solidFill>
                  <a:schemeClr val="accent2"/>
                </a:solidFill>
              </a:rPr>
              <a:t>Forudsætningen er at projektet passer til en klassisk model</a:t>
            </a:r>
            <a:endParaRPr lang="da-DK" sz="32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534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Dagsorden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smtClean="0"/>
              <a:t>Præsentation</a:t>
            </a:r>
          </a:p>
          <a:p>
            <a:r>
              <a:rPr lang="da-DK" dirty="0" smtClean="0"/>
              <a:t>Faget </a:t>
            </a:r>
            <a:r>
              <a:rPr lang="da-DK" dirty="0"/>
              <a:t>og </a:t>
            </a:r>
            <a:r>
              <a:rPr lang="da-DK" dirty="0" smtClean="0"/>
              <a:t>bogen</a:t>
            </a:r>
          </a:p>
          <a:p>
            <a:r>
              <a:rPr lang="da-DK" dirty="0" smtClean="0"/>
              <a:t>Lektionsplanen</a:t>
            </a:r>
          </a:p>
          <a:p>
            <a:r>
              <a:rPr lang="da-DK" dirty="0" smtClean="0"/>
              <a:t>Eksamen: Hvad skal I kunne?</a:t>
            </a:r>
          </a:p>
          <a:p>
            <a:r>
              <a:rPr lang="da-DK" dirty="0" smtClean="0"/>
              <a:t>Organisering af arbejdet – hvad mener I?</a:t>
            </a:r>
          </a:p>
          <a:p>
            <a:r>
              <a:rPr lang="da-DK" dirty="0" smtClean="0"/>
              <a:t>Repetition</a:t>
            </a:r>
          </a:p>
          <a:p>
            <a:endParaRPr lang="da-DK" dirty="0"/>
          </a:p>
          <a:p>
            <a:r>
              <a:rPr lang="da-DK" dirty="0" smtClean="0"/>
              <a:t>Hvad er systemudvikling?</a:t>
            </a:r>
          </a:p>
          <a:p>
            <a:r>
              <a:rPr lang="da-DK" dirty="0" smtClean="0"/>
              <a:t>Klassiske modeller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936657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Vandfald</a:t>
            </a:r>
            <a:endParaRPr lang="da-DK" dirty="0"/>
          </a:p>
        </p:txBody>
      </p:sp>
      <p:sp>
        <p:nvSpPr>
          <p:cNvPr id="5" name="Pladsholder til indhold 4"/>
          <p:cNvSpPr>
            <a:spLocks noGrp="1"/>
          </p:cNvSpPr>
          <p:nvPr>
            <p:ph idx="1"/>
          </p:nvPr>
        </p:nvSpPr>
        <p:spPr>
          <a:xfrm>
            <a:off x="8412480" y="1845734"/>
            <a:ext cx="2743200" cy="4023360"/>
          </a:xfrm>
        </p:spPr>
        <p:txBody>
          <a:bodyPr/>
          <a:lstStyle/>
          <a:p>
            <a:r>
              <a:rPr lang="da-DK" dirty="0" smtClean="0"/>
              <a:t>Når du vælger den model ”skifter ikke båd, vil den anden vej, tager en anden tur midt i det hele”. Der er ganske enkelt ingen vej tilbage. Du får det du har bestilt. En tur ned ad vandfaldet.</a:t>
            </a:r>
          </a:p>
          <a:p>
            <a:r>
              <a:rPr lang="da-DK" dirty="0">
                <a:hlinkClick r:id="rId2"/>
              </a:rPr>
              <a:t>https://</a:t>
            </a:r>
            <a:r>
              <a:rPr lang="da-DK" dirty="0" smtClean="0">
                <a:hlinkClick r:id="rId2"/>
              </a:rPr>
              <a:t>www.youtube.com/watch?v=cJvHEVVWxbM</a:t>
            </a:r>
            <a:endParaRPr lang="da-DK" dirty="0" smtClean="0"/>
          </a:p>
          <a:p>
            <a:endParaRPr lang="da-DK" dirty="0"/>
          </a:p>
        </p:txBody>
      </p:sp>
      <p:pic>
        <p:nvPicPr>
          <p:cNvPr id="6" name="Billed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1845734"/>
            <a:ext cx="7040880" cy="405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831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Vandfald med feedback</a:t>
            </a:r>
            <a:endParaRPr lang="da-DK" dirty="0"/>
          </a:p>
        </p:txBody>
      </p:sp>
      <p:pic>
        <p:nvPicPr>
          <p:cNvPr id="4" name="Bille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484" y="1845734"/>
            <a:ext cx="6973108" cy="3967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898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SASHIMI</a:t>
            </a:r>
            <a:endParaRPr lang="da-DK" dirty="0"/>
          </a:p>
        </p:txBody>
      </p:sp>
      <p:pic>
        <p:nvPicPr>
          <p:cNvPr id="4" name="Bille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720" y="1845734"/>
            <a:ext cx="7001016" cy="3909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886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Incremental</a:t>
            </a:r>
            <a:r>
              <a:rPr lang="da-DK" dirty="0" smtClean="0"/>
              <a:t> </a:t>
            </a:r>
            <a:r>
              <a:rPr lang="da-DK" dirty="0" err="1" smtClean="0"/>
              <a:t>waterfall</a:t>
            </a:r>
            <a:endParaRPr lang="da-DK" dirty="0"/>
          </a:p>
        </p:txBody>
      </p:sp>
      <p:pic>
        <p:nvPicPr>
          <p:cNvPr id="5" name="Billed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859" y="2103120"/>
            <a:ext cx="5715118" cy="3843724"/>
          </a:xfrm>
          <a:prstGeom prst="rect">
            <a:avLst/>
          </a:prstGeom>
        </p:spPr>
      </p:pic>
      <p:pic>
        <p:nvPicPr>
          <p:cNvPr id="6" name="Billed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3847" y="2113589"/>
            <a:ext cx="4156024" cy="348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254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V-Model</a:t>
            </a:r>
            <a:endParaRPr lang="da-DK" dirty="0"/>
          </a:p>
        </p:txBody>
      </p:sp>
      <p:pic>
        <p:nvPicPr>
          <p:cNvPr id="4" name="Pladsholder til indhold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946847"/>
            <a:ext cx="5589983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711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System </a:t>
            </a:r>
            <a:r>
              <a:rPr lang="da-DK" dirty="0" err="1" smtClean="0"/>
              <a:t>development</a:t>
            </a:r>
            <a:r>
              <a:rPr lang="da-DK" dirty="0" smtClean="0"/>
              <a:t> </a:t>
            </a:r>
            <a:r>
              <a:rPr lang="da-DK" dirty="0" err="1" smtClean="0"/>
              <a:t>life</a:t>
            </a:r>
            <a:r>
              <a:rPr lang="da-DK" dirty="0" smtClean="0"/>
              <a:t> </a:t>
            </a:r>
            <a:r>
              <a:rPr lang="da-DK" dirty="0" err="1" smtClean="0"/>
              <a:t>cycle</a:t>
            </a:r>
            <a:endParaRPr lang="da-DK" dirty="0"/>
          </a:p>
        </p:txBody>
      </p:sp>
      <p:pic>
        <p:nvPicPr>
          <p:cNvPr id="4" name="Bille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1096" y="1737360"/>
            <a:ext cx="4321857" cy="4248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02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/>
        </p:nvSpPr>
        <p:spPr bwMode="auto">
          <a:xfrm>
            <a:off x="1488527" y="608970"/>
            <a:ext cx="7315200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 smtClean="0">
                <a:solidFill>
                  <a:schemeClr val="accent2"/>
                </a:solidFill>
              </a:rPr>
              <a:t>Gantt Charts</a:t>
            </a:r>
          </a:p>
          <a:p>
            <a:pPr lvl="1"/>
            <a:r>
              <a:rPr lang="en-US" altLang="en-US" dirty="0" smtClean="0">
                <a:solidFill>
                  <a:schemeClr val="accent2"/>
                </a:solidFill>
              </a:rPr>
              <a:t>Invented by Henry Gantt in the 1910s</a:t>
            </a:r>
          </a:p>
          <a:p>
            <a:pPr lvl="1"/>
            <a:r>
              <a:rPr lang="en-US" altLang="en-US" dirty="0" smtClean="0">
                <a:solidFill>
                  <a:schemeClr val="accent2"/>
                </a:solidFill>
              </a:rPr>
              <a:t>Show time relationships among tasks</a:t>
            </a: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009" y="2366825"/>
            <a:ext cx="11896704" cy="3392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28350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Opgave (40 minutter)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smtClean="0"/>
              <a:t>Overvej jeres 1. årsprojekt:</a:t>
            </a:r>
          </a:p>
          <a:p>
            <a:r>
              <a:rPr lang="da-DK" b="1" dirty="0" smtClean="0"/>
              <a:t>Del 1</a:t>
            </a:r>
          </a:p>
          <a:p>
            <a:r>
              <a:rPr lang="da-DK" dirty="0" smtClean="0"/>
              <a:t>Hvilke argumenter kunne der være for at bruge en vandfaldsmodel</a:t>
            </a:r>
            <a:r>
              <a:rPr lang="da-DK" dirty="0"/>
              <a:t>?</a:t>
            </a:r>
            <a:r>
              <a:rPr lang="da-DK" dirty="0" smtClean="0"/>
              <a:t> </a:t>
            </a:r>
            <a:r>
              <a:rPr lang="da-DK" dirty="0"/>
              <a:t>H</a:t>
            </a:r>
            <a:r>
              <a:rPr lang="da-DK" dirty="0" smtClean="0"/>
              <a:t>vilke argumenter taler imod?</a:t>
            </a:r>
          </a:p>
          <a:p>
            <a:r>
              <a:rPr lang="da-DK" b="1" dirty="0" smtClean="0"/>
              <a:t>Del 2</a:t>
            </a:r>
          </a:p>
          <a:p>
            <a:r>
              <a:rPr lang="da-DK" dirty="0" smtClean="0"/>
              <a:t>Prøv at sætte en plan op for jeres 1. årsprojekt. Planen skal følge en af vandfaldsmodellerne. Tilføj så mange detaljer som </a:t>
            </a:r>
            <a:r>
              <a:rPr lang="da-DK" dirty="0" err="1" smtClean="0"/>
              <a:t>mulift</a:t>
            </a:r>
            <a:r>
              <a:rPr lang="da-DK" dirty="0" smtClean="0"/>
              <a:t>. Sammenlign med den plan i faktisk brugte – hvor forskellige var de?</a:t>
            </a:r>
          </a:p>
          <a:p>
            <a:endParaRPr lang="da-DK" dirty="0" smtClean="0"/>
          </a:p>
          <a:p>
            <a:endParaRPr lang="da-DK" dirty="0" smtClean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576885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Fremlæggelse </a:t>
            </a:r>
            <a:r>
              <a:rPr lang="da-DK" dirty="0" smtClean="0"/>
              <a:t>d. </a:t>
            </a:r>
            <a:r>
              <a:rPr lang="da-DK" dirty="0" smtClean="0"/>
              <a:t>3. </a:t>
            </a:r>
            <a:r>
              <a:rPr lang="da-DK" smtClean="0"/>
              <a:t>september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smtClean="0"/>
              <a:t>Find den på Fronter</a:t>
            </a:r>
          </a:p>
          <a:p>
            <a:endParaRPr lang="da-DK" dirty="0"/>
          </a:p>
          <a:p>
            <a:r>
              <a:rPr lang="da-DK" smtClean="0"/>
              <a:t>Organisering?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457946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Ekstra opgaver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Hvis vi får tid. Ellers øv/repeter med dem hjemme (der er opgave besvarelser bag i bogen)</a:t>
            </a:r>
          </a:p>
          <a:p>
            <a:r>
              <a:rPr lang="da-DK" dirty="0"/>
              <a:t>Opgaver side 280-281: Fokuser på 1, 2, 5 og 6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187508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Hvad skal I kunne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1097280" y="1845734"/>
            <a:ext cx="4599432" cy="4023360"/>
          </a:xfrm>
        </p:spPr>
        <p:txBody>
          <a:bodyPr>
            <a:normAutofit fontScale="25000" lnSpcReduction="20000"/>
          </a:bodyPr>
          <a:lstStyle/>
          <a:p>
            <a:pPr lvl="0"/>
            <a:r>
              <a:rPr lang="da-DK" sz="6400" dirty="0"/>
              <a:t>Valg af </a:t>
            </a:r>
            <a:r>
              <a:rPr lang="da-DK" sz="6400" dirty="0" smtClean="0"/>
              <a:t>procesmodel</a:t>
            </a:r>
            <a:endParaRPr lang="da-DK" sz="6400" dirty="0"/>
          </a:p>
          <a:p>
            <a:r>
              <a:rPr lang="da-DK" sz="6400" dirty="0" smtClean="0"/>
              <a:t>Agile processer</a:t>
            </a:r>
            <a:endParaRPr lang="da-DK" sz="6400" dirty="0"/>
          </a:p>
          <a:p>
            <a:r>
              <a:rPr lang="da-DK" sz="6400" dirty="0" smtClean="0"/>
              <a:t>Fokus </a:t>
            </a:r>
            <a:r>
              <a:rPr lang="da-DK" sz="6400" dirty="0"/>
              <a:t>på SCRUM og XP og nyere procesmodeller</a:t>
            </a:r>
          </a:p>
          <a:p>
            <a:pPr lvl="0"/>
            <a:r>
              <a:rPr lang="da-DK" sz="6400" dirty="0" smtClean="0"/>
              <a:t>Andre modeller: klassiske og iterative</a:t>
            </a:r>
          </a:p>
          <a:p>
            <a:pPr lvl="0"/>
            <a:r>
              <a:rPr lang="da-DK" sz="6400" dirty="0" smtClean="0"/>
              <a:t>Test</a:t>
            </a:r>
            <a:endParaRPr lang="da-DK" sz="6400" dirty="0"/>
          </a:p>
          <a:p>
            <a:r>
              <a:rPr lang="da-DK" sz="6400" dirty="0" smtClean="0"/>
              <a:t>Projektstyring</a:t>
            </a:r>
            <a:endParaRPr lang="da-DK" sz="6400" dirty="0"/>
          </a:p>
          <a:p>
            <a:pPr lvl="0"/>
            <a:r>
              <a:rPr lang="da-DK" sz="6400" dirty="0" smtClean="0"/>
              <a:t>Estimering</a:t>
            </a:r>
            <a:endParaRPr lang="da-DK" sz="6400" dirty="0"/>
          </a:p>
          <a:p>
            <a:r>
              <a:rPr lang="da-DK" sz="6400" dirty="0" smtClean="0"/>
              <a:t>Produkt- </a:t>
            </a:r>
            <a:r>
              <a:rPr lang="da-DK" sz="6400" dirty="0"/>
              <a:t>og </a:t>
            </a:r>
            <a:r>
              <a:rPr lang="da-DK" sz="6400" dirty="0" smtClean="0"/>
              <a:t>proceskvalitet</a:t>
            </a:r>
          </a:p>
          <a:p>
            <a:r>
              <a:rPr lang="da-DK" sz="6400" dirty="0" smtClean="0"/>
              <a:t>Design/arkitektur/patterns</a:t>
            </a:r>
          </a:p>
          <a:p>
            <a:r>
              <a:rPr lang="da-DK" sz="6400" dirty="0" smtClean="0"/>
              <a:t>Kravspecifikation </a:t>
            </a:r>
            <a:r>
              <a:rPr lang="da-DK" sz="6400" dirty="0"/>
              <a:t>og </a:t>
            </a:r>
            <a:r>
              <a:rPr lang="da-DK" sz="6400" dirty="0" smtClean="0"/>
              <a:t>modellering</a:t>
            </a:r>
          </a:p>
          <a:p>
            <a:r>
              <a:rPr lang="da-DK" sz="6400" dirty="0" smtClean="0"/>
              <a:t>Maintenance </a:t>
            </a:r>
            <a:r>
              <a:rPr lang="da-DK" sz="6400" dirty="0"/>
              <a:t>/ </a:t>
            </a:r>
            <a:r>
              <a:rPr lang="da-DK" sz="6400" dirty="0" smtClean="0"/>
              <a:t>vedligehold</a:t>
            </a:r>
          </a:p>
          <a:p>
            <a:r>
              <a:rPr lang="da-DK" sz="6400" dirty="0" smtClean="0"/>
              <a:t>Konfigurationsstyring</a:t>
            </a:r>
          </a:p>
          <a:p>
            <a:endParaRPr lang="da-DK" sz="6400" dirty="0" smtClean="0"/>
          </a:p>
          <a:p>
            <a:pPr marL="0" indent="0">
              <a:buNone/>
            </a:pPr>
            <a:endParaRPr lang="da-DK" sz="6400" dirty="0"/>
          </a:p>
          <a:p>
            <a:endParaRPr lang="da-DK" dirty="0"/>
          </a:p>
        </p:txBody>
      </p:sp>
      <p:sp>
        <p:nvSpPr>
          <p:cNvPr id="4" name="Tekstfelt 3"/>
          <p:cNvSpPr txBox="1"/>
          <p:nvPr/>
        </p:nvSpPr>
        <p:spPr>
          <a:xfrm>
            <a:off x="6757416" y="1845734"/>
            <a:ext cx="348386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600" b="1" dirty="0" smtClean="0">
                <a:solidFill>
                  <a:schemeClr val="accent2"/>
                </a:solidFill>
              </a:rPr>
              <a:t>Facts er ok</a:t>
            </a:r>
          </a:p>
          <a:p>
            <a:endParaRPr lang="da-DK" sz="3600" b="1" dirty="0">
              <a:solidFill>
                <a:schemeClr val="accent2"/>
              </a:solidFill>
            </a:endParaRPr>
          </a:p>
          <a:p>
            <a:r>
              <a:rPr lang="da-DK" sz="3600" b="1" dirty="0" smtClean="0">
                <a:solidFill>
                  <a:schemeClr val="accent2"/>
                </a:solidFill>
              </a:rPr>
              <a:t>Men I skal kunne forklare hvorfor I har valgt metode og værktøjer</a:t>
            </a:r>
            <a:endParaRPr lang="da-DK" sz="36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1212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Eksamen</a:t>
            </a:r>
            <a:r>
              <a:rPr lang="da-DK" dirty="0"/>
              <a:t> </a:t>
            </a:r>
            <a:r>
              <a:rPr lang="da-DK" dirty="0" smtClean="0"/>
              <a:t>- studieordningen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a-DK" b="1" dirty="0"/>
              <a:t>Prøvens tilrettelæggelse</a:t>
            </a:r>
            <a:endParaRPr lang="da-DK" dirty="0"/>
          </a:p>
          <a:p>
            <a:r>
              <a:rPr lang="da-DK" dirty="0"/>
              <a:t>Prøven er en intern mundtlig prøve på baggrund af spørgsmål og bedømmes efter 7-</a:t>
            </a:r>
          </a:p>
          <a:p>
            <a:r>
              <a:rPr lang="da-DK" dirty="0" err="1"/>
              <a:t>trinsskalaen</a:t>
            </a:r>
            <a:r>
              <a:rPr lang="da-DK" dirty="0"/>
              <a:t>.</a:t>
            </a:r>
          </a:p>
          <a:p>
            <a:r>
              <a:rPr lang="da-DK" dirty="0"/>
              <a:t>Se eksamenskataloget på institutionens hjemmeside for hhv. Odense og Vejle for nærmere detaljer om</a:t>
            </a:r>
          </a:p>
          <a:p>
            <a:r>
              <a:rPr lang="da-DK" dirty="0"/>
              <a:t>prøvens tilrettelæggelse.</a:t>
            </a:r>
          </a:p>
          <a:p>
            <a:r>
              <a:rPr lang="da-DK" b="1" dirty="0"/>
              <a:t>Bedømmelseskriterier</a:t>
            </a:r>
            <a:endParaRPr lang="da-DK" dirty="0"/>
          </a:p>
          <a:p>
            <a:r>
              <a:rPr lang="da-DK" dirty="0"/>
              <a:t>Bedømmelseskriterierne for prøven = læringsmålene for det obligatoriske uddannelseselement</a:t>
            </a:r>
          </a:p>
          <a:p>
            <a:r>
              <a:rPr lang="da-DK" dirty="0"/>
              <a:t>Systemudvikling på 2. studieår</a:t>
            </a:r>
          </a:p>
          <a:p>
            <a:r>
              <a:rPr lang="da-DK" dirty="0"/>
              <a:t>Læringsmål fremgår af fællesdelen af studieordningen.</a:t>
            </a:r>
          </a:p>
          <a:p>
            <a:pPr marL="0" indent="0">
              <a:buNone/>
            </a:pPr>
            <a:endParaRPr lang="da-DK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a-DK" b="1" dirty="0"/>
              <a:t>Tidsmæssig placering</a:t>
            </a:r>
            <a:endParaRPr lang="da-DK" dirty="0"/>
          </a:p>
          <a:p>
            <a:r>
              <a:rPr lang="da-DK" dirty="0"/>
              <a:t>Prøven placeres ved udgangen af 3.semester. Nærmere oplysning om tid og sted findes på</a:t>
            </a:r>
          </a:p>
          <a:p>
            <a:r>
              <a:rPr lang="da-DK" dirty="0"/>
              <a:t>Institutionens digitale læringsplatforme og </a:t>
            </a:r>
            <a:r>
              <a:rPr lang="da-DK" dirty="0" err="1"/>
              <a:t>evt</a:t>
            </a:r>
            <a:r>
              <a:rPr lang="da-DK" dirty="0"/>
              <a:t> </a:t>
            </a:r>
            <a:r>
              <a:rPr lang="da-DK" dirty="0" err="1"/>
              <a:t>Wiseflow</a:t>
            </a:r>
            <a:r>
              <a:rPr lang="da-DK" dirty="0"/>
              <a:t>..</a:t>
            </a:r>
          </a:p>
          <a:p>
            <a:r>
              <a:rPr lang="da-DK" b="1" dirty="0"/>
              <a:t>Prøvens sprog</a:t>
            </a:r>
            <a:endParaRPr lang="da-DK" dirty="0"/>
          </a:p>
          <a:p>
            <a:r>
              <a:rPr lang="da-DK" dirty="0" smtClean="0"/>
              <a:t>Dansk</a:t>
            </a:r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41141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led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144"/>
            <a:ext cx="6633312" cy="6858000"/>
          </a:xfrm>
          <a:prstGeom prst="rect">
            <a:avLst/>
          </a:prstGeom>
        </p:spPr>
      </p:pic>
      <p:sp>
        <p:nvSpPr>
          <p:cNvPr id="6" name="Tekstfelt 5"/>
          <p:cNvSpPr txBox="1"/>
          <p:nvPr/>
        </p:nvSpPr>
        <p:spPr>
          <a:xfrm>
            <a:off x="7571232" y="1947672"/>
            <a:ext cx="439716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b="1" dirty="0" smtClean="0">
                <a:solidFill>
                  <a:schemeClr val="accent1">
                    <a:lumMod val="50000"/>
                  </a:schemeClr>
                </a:solidFill>
              </a:rPr>
              <a:t>Eksempler på spørgsmål </a:t>
            </a:r>
          </a:p>
          <a:p>
            <a:r>
              <a:rPr lang="da-DK" sz="3200" b="1" dirty="0" smtClean="0">
                <a:solidFill>
                  <a:schemeClr val="accent1">
                    <a:lumMod val="50000"/>
                  </a:schemeClr>
                </a:solidFill>
              </a:rPr>
              <a:t>på Fronter</a:t>
            </a:r>
            <a:endParaRPr lang="da-DK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922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Bundne forudsætninger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smtClean="0"/>
              <a:t>Lille projekt/termins prøve: Uge 36 – 41 (evaluering i den sidste uge)</a:t>
            </a:r>
          </a:p>
          <a:p>
            <a:r>
              <a:rPr lang="da-DK" dirty="0" smtClean="0"/>
              <a:t>Større tværfagligt projekt: Uge 46 – 51 (</a:t>
            </a:r>
            <a:r>
              <a:rPr lang="da-DK" smtClean="0"/>
              <a:t>Mindre aflevering + sidste </a:t>
            </a:r>
            <a:r>
              <a:rPr lang="da-DK" dirty="0" smtClean="0"/>
              <a:t>uge fremlæggelser) – Fælles med programmering/teknik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65159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Repetitionsøvelse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da-DK" dirty="0" smtClean="0"/>
              <a:t>Skriv et begreb/metode/værktøj som du kender godt ned på en </a:t>
            </a:r>
            <a:r>
              <a:rPr lang="da-DK" dirty="0" err="1" smtClean="0"/>
              <a:t>postit</a:t>
            </a:r>
            <a:r>
              <a:rPr lang="da-DK" dirty="0" smtClean="0"/>
              <a:t>. Formuler det som et spørgsmål. På bagsiden skriver du et svar eller stikord til svaret.</a:t>
            </a:r>
          </a:p>
          <a:p>
            <a:pPr marL="457200" indent="-457200">
              <a:buFont typeface="+mj-lt"/>
              <a:buAutoNum type="arabicPeriod"/>
            </a:pPr>
            <a:r>
              <a:rPr lang="da-DK" dirty="0" smtClean="0"/>
              <a:t>Alle har skrevet </a:t>
            </a:r>
            <a:r>
              <a:rPr lang="da-DK" dirty="0" err="1" smtClean="0"/>
              <a:t>postit</a:t>
            </a:r>
            <a:r>
              <a:rPr lang="da-DK" dirty="0" smtClean="0"/>
              <a:t>. I går rundt og finder en anden person som I stiller spørgsmålet. Den anden person svarer og I diskuterer svaret. Nu stiller den anden person et spørgsmål og du svarer. I bytter spørgsmål/</a:t>
            </a:r>
            <a:r>
              <a:rPr lang="da-DK" dirty="0" err="1" smtClean="0"/>
              <a:t>postits</a:t>
            </a:r>
            <a:r>
              <a:rPr lang="da-DK" dirty="0" smtClean="0"/>
              <a:t> og finder en ny makker.</a:t>
            </a:r>
          </a:p>
        </p:txBody>
      </p:sp>
    </p:spTree>
    <p:extLst>
      <p:ext uri="{BB962C8B-B14F-4D97-AF65-F5344CB8AC3E}">
        <p14:creationId xmlns:p14="http://schemas.microsoft.com/office/powerpoint/2010/main" val="1681972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 smtClean="0"/>
              <a:t>Hvad er Systemudvikling?</a:t>
            </a:r>
            <a:endParaRPr lang="da-DK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dirty="0" smtClean="0"/>
              <a:t>Systemudvikling 3. Semester</a:t>
            </a:r>
            <a:endParaRPr lang="da-DK" dirty="0"/>
          </a:p>
        </p:txBody>
      </p:sp>
      <p:pic>
        <p:nvPicPr>
          <p:cNvPr id="4" name="Billed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599" y="432729"/>
            <a:ext cx="3781425" cy="2638425"/>
          </a:xfrm>
          <a:prstGeom prst="rect">
            <a:avLst/>
          </a:prstGeom>
        </p:spPr>
      </p:pic>
      <p:sp>
        <p:nvSpPr>
          <p:cNvPr id="5" name="Tekstfelt 4"/>
          <p:cNvSpPr txBox="1"/>
          <p:nvPr/>
        </p:nvSpPr>
        <p:spPr>
          <a:xfrm>
            <a:off x="4602689" y="5005844"/>
            <a:ext cx="5184439" cy="107721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a-DK" sz="2800" b="1" dirty="0" smtClean="0">
                <a:solidFill>
                  <a:schemeClr val="bg1"/>
                </a:solidFill>
              </a:rPr>
              <a:t>Lærings mål</a:t>
            </a:r>
          </a:p>
          <a:p>
            <a:r>
              <a:rPr lang="da-DK" sz="1400" dirty="0" smtClean="0">
                <a:solidFill>
                  <a:schemeClr val="bg1"/>
                </a:solidFill>
              </a:rPr>
              <a:t>I skal kunne </a:t>
            </a:r>
            <a:r>
              <a:rPr lang="da-DK" sz="2000" b="1" dirty="0" smtClean="0">
                <a:solidFill>
                  <a:schemeClr val="bg1"/>
                </a:solidFill>
              </a:rPr>
              <a:t>reflektere</a:t>
            </a:r>
            <a:r>
              <a:rPr lang="da-DK" sz="2000" dirty="0" smtClean="0">
                <a:solidFill>
                  <a:schemeClr val="bg1"/>
                </a:solidFill>
              </a:rPr>
              <a:t> </a:t>
            </a:r>
            <a:r>
              <a:rPr lang="da-DK" sz="1600" dirty="0" smtClean="0">
                <a:solidFill>
                  <a:schemeClr val="bg1"/>
                </a:solidFill>
              </a:rPr>
              <a:t>over jeres rolle </a:t>
            </a:r>
          </a:p>
          <a:p>
            <a:r>
              <a:rPr lang="da-DK" sz="1600" dirty="0" smtClean="0">
                <a:solidFill>
                  <a:schemeClr val="bg1"/>
                </a:solidFill>
              </a:rPr>
              <a:t>som systemudviklere</a:t>
            </a:r>
            <a:endParaRPr lang="da-DK" sz="2000" b="1" dirty="0" smtClean="0">
              <a:solidFill>
                <a:schemeClr val="bg1"/>
              </a:solidFill>
            </a:endParaRPr>
          </a:p>
        </p:txBody>
      </p:sp>
      <p:sp>
        <p:nvSpPr>
          <p:cNvPr id="6" name="Tekstfelt 5"/>
          <p:cNvSpPr txBox="1"/>
          <p:nvPr/>
        </p:nvSpPr>
        <p:spPr>
          <a:xfrm>
            <a:off x="9417094" y="3826791"/>
            <a:ext cx="2537162" cy="129266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da-DK" sz="3600" b="1" dirty="0" smtClean="0">
                <a:solidFill>
                  <a:schemeClr val="bg1"/>
                </a:solidFill>
              </a:rPr>
              <a:t>Litteratur:</a:t>
            </a:r>
          </a:p>
          <a:p>
            <a:r>
              <a:rPr lang="da-DK" sz="2400" b="1" dirty="0" smtClean="0">
                <a:solidFill>
                  <a:schemeClr val="bg1"/>
                </a:solidFill>
              </a:rPr>
              <a:t>Kap </a:t>
            </a:r>
            <a:r>
              <a:rPr lang="da-DK" sz="2400" b="1" dirty="0">
                <a:solidFill>
                  <a:schemeClr val="bg1"/>
                </a:solidFill>
              </a:rPr>
              <a:t>1</a:t>
            </a:r>
            <a:endParaRPr lang="da-DK" sz="2400" b="1" dirty="0" smtClean="0">
              <a:solidFill>
                <a:schemeClr val="bg1"/>
              </a:solidFill>
            </a:endParaRP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481048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Når det går galt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</a:pPr>
            <a:r>
              <a:rPr lang="en-US" dirty="0">
                <a:solidFill>
                  <a:schemeClr val="tx1"/>
                </a:solidFill>
                <a:ea typeface="Calibri" pitchFamily="34" charset="0"/>
                <a:cs typeface="Times New Roman" pitchFamily="18" charset="0"/>
              </a:rPr>
              <a:t>Ariane 5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alibri" pitchFamily="34" charset="0"/>
                <a:ea typeface="Calibri" pitchFamily="34" charset="0"/>
                <a:cs typeface="Times New Roman" pitchFamily="18" charset="0"/>
                <a:hlinkClick r:id="rId2"/>
              </a:rPr>
              <a:t>http</a:t>
            </a:r>
            <a:r>
              <a:rPr lang="en-US" dirty="0" smtClean="0">
                <a:latin typeface="Calibri" pitchFamily="34" charset="0"/>
                <a:ea typeface="Calibri" pitchFamily="34" charset="0"/>
                <a:cs typeface="Times New Roman" pitchFamily="18" charset="0"/>
                <a:hlinkClick r:id="rId2"/>
              </a:rPr>
              <a:t>://www.youtube.com/watch?v=kYUrqdUyEpI&amp;NR=1</a:t>
            </a:r>
            <a:endParaRPr lang="en-US" dirty="0">
              <a:latin typeface="Arial" pitchFamily="34" charset="0"/>
            </a:endParaRPr>
          </a:p>
          <a:p>
            <a:pPr lvl="1">
              <a:buFont typeface="Wingdings" pitchFamily="2" charset="2"/>
              <a:buChar char="ü"/>
            </a:pPr>
            <a:r>
              <a:rPr lang="en-US" dirty="0" smtClean="0"/>
              <a:t>Dead Code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 smtClean="0"/>
              <a:t>Inadequate </a:t>
            </a:r>
            <a:r>
              <a:rPr lang="en-US" dirty="0"/>
              <a:t>testing (</a:t>
            </a:r>
            <a:r>
              <a:rPr lang="en-US" dirty="0" err="1"/>
              <a:t>simuleret</a:t>
            </a:r>
            <a:r>
              <a:rPr lang="en-US" dirty="0"/>
              <a:t> </a:t>
            </a:r>
            <a:r>
              <a:rPr lang="en-US" dirty="0" err="1"/>
              <a:t>gennem</a:t>
            </a:r>
            <a:r>
              <a:rPr lang="en-US" dirty="0"/>
              <a:t> </a:t>
            </a:r>
            <a:r>
              <a:rPr lang="en-US" dirty="0" err="1"/>
              <a:t>sw</a:t>
            </a:r>
            <a:r>
              <a:rPr lang="en-US" dirty="0"/>
              <a:t>, </a:t>
            </a:r>
            <a:r>
              <a:rPr lang="en-US" dirty="0" smtClean="0"/>
              <a:t>der </a:t>
            </a:r>
            <a:r>
              <a:rPr lang="en-US" dirty="0" err="1"/>
              <a:t>ikke</a:t>
            </a:r>
            <a:r>
              <a:rPr lang="en-US" dirty="0"/>
              <a:t> </a:t>
            </a:r>
            <a:r>
              <a:rPr lang="en-US" dirty="0" err="1"/>
              <a:t>svarede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virkeligheden</a:t>
            </a:r>
            <a:r>
              <a:rPr lang="en-US" dirty="0"/>
              <a:t>)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/>
              <a:t>Wrong type of reuse (</a:t>
            </a:r>
            <a:r>
              <a:rPr lang="en-US" dirty="0" err="1"/>
              <a:t>fra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tidligere</a:t>
            </a:r>
            <a:r>
              <a:rPr lang="en-US" dirty="0"/>
              <a:t> </a:t>
            </a:r>
            <a:r>
              <a:rPr lang="en-US" dirty="0" err="1"/>
              <a:t>langsommere</a:t>
            </a:r>
            <a:r>
              <a:rPr lang="en-US" dirty="0"/>
              <a:t> </a:t>
            </a:r>
            <a:r>
              <a:rPr lang="en-US" dirty="0" err="1"/>
              <a:t>raket</a:t>
            </a:r>
            <a:r>
              <a:rPr lang="en-US" dirty="0"/>
              <a:t>)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/>
              <a:t>Wrong design philosophy (</a:t>
            </a:r>
            <a:r>
              <a:rPr lang="en-US" dirty="0" err="1"/>
              <a:t>uventet</a:t>
            </a:r>
            <a:r>
              <a:rPr lang="en-US" dirty="0"/>
              <a:t> </a:t>
            </a:r>
            <a:r>
              <a:rPr lang="en-US" dirty="0" err="1"/>
              <a:t>fejl</a:t>
            </a:r>
            <a:r>
              <a:rPr lang="en-US" dirty="0"/>
              <a:t> -&gt; </a:t>
            </a:r>
            <a:r>
              <a:rPr lang="en-US" dirty="0" err="1"/>
              <a:t>luk</a:t>
            </a:r>
            <a:r>
              <a:rPr lang="en-US" dirty="0"/>
              <a:t> </a:t>
            </a:r>
            <a:r>
              <a:rPr lang="en-US" dirty="0" err="1"/>
              <a:t>enheden</a:t>
            </a:r>
            <a:r>
              <a:rPr lang="en-US" dirty="0"/>
              <a:t> </a:t>
            </a:r>
            <a:r>
              <a:rPr lang="en-US" dirty="0" err="1"/>
              <a:t>ned</a:t>
            </a:r>
            <a:r>
              <a:rPr lang="en-US" dirty="0"/>
              <a:t>)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 smtClean="0"/>
              <a:t>Organization</a:t>
            </a:r>
          </a:p>
          <a:p>
            <a:pPr marL="201168" lvl="1" indent="0">
              <a:buNone/>
            </a:pPr>
            <a:r>
              <a:rPr lang="en-US" dirty="0">
                <a:hlinkClick r:id="rId3"/>
              </a:rPr>
              <a:t>https://en.wikipedia.org/wiki/Cluster_(spacecraft</a:t>
            </a:r>
            <a:r>
              <a:rPr lang="en-US" dirty="0" smtClean="0">
                <a:hlinkClick r:id="rId3"/>
              </a:rPr>
              <a:t>)</a:t>
            </a:r>
            <a:endParaRPr lang="da-DK" dirty="0">
              <a:cs typeface="Arial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da-DK" dirty="0">
                <a:cs typeface="Arial" pitchFamily="34" charset="0"/>
              </a:rPr>
              <a:t>Rejsekortet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</a:pPr>
            <a:r>
              <a:rPr lang="en-US" dirty="0">
                <a:latin typeface="Calibri" pitchFamily="34" charset="0"/>
                <a:ea typeface="Calibri" pitchFamily="34" charset="0"/>
                <a:cs typeface="Times New Roman" pitchFamily="18" charset="0"/>
                <a:hlinkClick r:id="rId4"/>
              </a:rPr>
              <a:t>Denver</a:t>
            </a:r>
            <a:r>
              <a:rPr lang="en-US" dirty="0">
                <a:solidFill>
                  <a:schemeClr val="tx1"/>
                </a:solidFill>
                <a:ea typeface="Calibri" pitchFamily="34" charset="0"/>
                <a:cs typeface="Times New Roman" pitchFamily="18" charset="0"/>
                <a:hlinkClick r:id="rId4"/>
              </a:rPr>
              <a:t> Airport</a:t>
            </a:r>
            <a:endParaRPr lang="da-DK" dirty="0"/>
          </a:p>
          <a:p>
            <a:pPr>
              <a:buFont typeface="Wingdings" pitchFamily="2" charset="2"/>
              <a:buChar char="q"/>
            </a:pPr>
            <a:endParaRPr lang="da-DK" dirty="0"/>
          </a:p>
          <a:p>
            <a:pPr>
              <a:buFont typeface="Wingdings" pitchFamily="2" charset="2"/>
              <a:buChar char="q"/>
            </a:pPr>
            <a:r>
              <a:rPr lang="da-DK" dirty="0"/>
              <a:t> Tinglysning</a:t>
            </a:r>
          </a:p>
          <a:p>
            <a:pPr>
              <a:buFont typeface="Wingdings" pitchFamily="2" charset="2"/>
              <a:buChar char="q"/>
            </a:pPr>
            <a:r>
              <a:rPr lang="da-DK" dirty="0"/>
              <a:t> </a:t>
            </a:r>
            <a:r>
              <a:rPr lang="da-DK" dirty="0" smtClean="0"/>
              <a:t>Skat – EFI (Pris 80 milliarder)</a:t>
            </a:r>
            <a:endParaRPr lang="da-DK" dirty="0"/>
          </a:p>
          <a:p>
            <a:pPr marL="0" indent="0">
              <a:buNone/>
            </a:pPr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901009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1069</TotalTime>
  <Words>1172</Words>
  <Application>Microsoft Office PowerPoint</Application>
  <PresentationFormat>Widescreen</PresentationFormat>
  <Paragraphs>179</Paragraphs>
  <Slides>29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5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Times New Roman</vt:lpstr>
      <vt:lpstr>Wingdings</vt:lpstr>
      <vt:lpstr>Retro</vt:lpstr>
      <vt:lpstr>Introduktion til faget</vt:lpstr>
      <vt:lpstr>Dagsorden</vt:lpstr>
      <vt:lpstr>Hvad skal I kunne</vt:lpstr>
      <vt:lpstr>Eksamen - studieordningen</vt:lpstr>
      <vt:lpstr>PowerPoint-præsentation</vt:lpstr>
      <vt:lpstr>Bundne forudsætninger</vt:lpstr>
      <vt:lpstr>Repetitionsøvelse</vt:lpstr>
      <vt:lpstr>Hvad er Systemudvikling?</vt:lpstr>
      <vt:lpstr>Når det går galt</vt:lpstr>
      <vt:lpstr>Hvorfor?</vt:lpstr>
      <vt:lpstr>Systemudviklerløfte?</vt:lpstr>
      <vt:lpstr>Konkrete definitioner - Systemudvikling</vt:lpstr>
      <vt:lpstr>Hvordan? Som en bro?</vt:lpstr>
      <vt:lpstr>Metodehistorie</vt:lpstr>
      <vt:lpstr>Kahoot</vt:lpstr>
      <vt:lpstr>Klassiske  modeller</vt:lpstr>
      <vt:lpstr>Klassiske eller prædektive modeller</vt:lpstr>
      <vt:lpstr>Klassiske eller forudsigelige modeller</vt:lpstr>
      <vt:lpstr>Klassiske eller forudsigelige modeller</vt:lpstr>
      <vt:lpstr>Vandfald</vt:lpstr>
      <vt:lpstr>Vandfald med feedback</vt:lpstr>
      <vt:lpstr>SASHIMI</vt:lpstr>
      <vt:lpstr>Incremental waterfall</vt:lpstr>
      <vt:lpstr>V-Model</vt:lpstr>
      <vt:lpstr>System development life cycle</vt:lpstr>
      <vt:lpstr>PowerPoint-præsentation</vt:lpstr>
      <vt:lpstr>Opgave (40 minutter)</vt:lpstr>
      <vt:lpstr>Fremlæggelse d. 3. september</vt:lpstr>
      <vt:lpstr>Ekstra opgaver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Introduktion til faget</dc:title>
  <dc:creator>Lotte Alstrup Andersen</dc:creator>
  <cp:lastModifiedBy>Lotte Alstrup Andersen</cp:lastModifiedBy>
  <cp:revision>85</cp:revision>
  <dcterms:created xsi:type="dcterms:W3CDTF">2015-08-14T12:54:27Z</dcterms:created>
  <dcterms:modified xsi:type="dcterms:W3CDTF">2018-08-20T11:10:00Z</dcterms:modified>
</cp:coreProperties>
</file>

<file path=docProps/thumbnail.jpeg>
</file>